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9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1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A53C0-1712-CA02-B5D8-9E11ACA78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95DDD0-330E-D596-6F14-81A75DABB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6A0726-B71D-B761-5632-8DE91251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FB786D-079F-EED8-D1A4-B231CBBAB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346CB3-8D37-FFF4-344F-4944AD097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141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95D7A4-D6A6-6547-C3A2-68FA5B753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A17007-0A49-5708-6508-ED7AEBA855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DDFE5A-1CF3-890B-EE38-ABA6BEB68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DAA60F-B12C-3513-E32F-C18E0EC9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FB477F-EBE9-1884-944A-45F592996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064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26C18BE-023C-661D-5CBF-E011CF047C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558B73-1865-F90C-4693-A47D9E4FC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750677-E6B2-93C2-9C89-E36236E88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768353-F7EC-93B5-44FA-7DC3BE8A4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C16A74-2BB0-D5BA-BC26-CB1698BC4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55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4C359D-E423-0E49-381D-C12ACFD6F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F34F41-BD2E-8828-645C-176CF6A8F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DD366B-DDF7-E80E-3C9F-A206A365E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8D9E0F-E90B-1E18-5D79-997C9462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DD30B-E61F-82A2-A55D-4FE0A8D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47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6C82A9-1A7E-034D-DA13-C21793FFB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58CA11-F2F4-BB3F-390B-1A75C8201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5E22C8-C9A7-2517-1CEE-C7EA57B99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4319AE-9361-B93D-49B7-848F6AFBD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9C6526-A4B4-72BB-697C-2EE4619DC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81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3E9C9-74C3-BBE3-167B-1ACA2705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DB979E-E54E-6490-4693-1EF7F08FE2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4D8A3E-8731-4E8B-FBAB-2F5F6EC10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0B0DFE-9BC3-F86C-CA0E-3E2793D9E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BFB2F-E2E9-B40E-316D-56D5357C5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75DAFA-394C-358B-7D2B-FB0C5F4BE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58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6009A1-D188-15A4-1CBE-8375370D1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26D530-8C03-6E1A-AD95-4959D926B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A910F8-7736-D401-9745-7FA5C0A54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39160A9-5A70-39A6-5BBD-7F217AE9F1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3CBEA4-4053-EDC1-6F56-F9442B1CD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D88E66-B5D4-C084-BF1A-275C3F64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08500E-B0B0-EE87-5B25-0B55CEF9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93749C-C296-FAE5-B198-9142F0062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905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FA14EE-1B6A-5CE1-3814-77467E36C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C8355B-A235-B9F6-F773-F1556E205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03BF45-25CC-4678-F99C-F704472CC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FE2209-3F99-44B8-5EA4-F9BB9FAA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6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879BD4-6E20-0AAC-1E01-936EB8D0F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8A1728-7526-6995-17FC-788BF792F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87A6F2-ECA3-E0F1-3430-84C3831F4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4185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8D6CF7-C320-F62A-B201-DEDB1A39A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52D3D2-0121-9FA9-47B5-1511A16D1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F76482-A185-F71B-8532-C36586753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348902-C24F-C673-1693-82A9B534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DF0E34-4CB5-4091-8162-F80C589F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CA2367-EABD-63DD-11DF-E29A6E18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115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594922-40BD-C5B4-4C45-77299719B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233F262-7EFD-7793-33F1-31611A3993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35C339-C055-3487-C475-C0A0C683C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8EB601-0B8D-3FE3-7EFB-73935FD19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44541C-5F67-F55A-4C54-5705926C9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D3F814-2AFE-8B85-17A3-7A0E5530C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787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6618C58-0E37-E31A-06C0-52F42F917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1989F2-10D5-88F1-E05A-537182B58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8CC01E-1E0D-E67A-87A5-212852A17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A7574-B050-4CF4-9912-F227CF2839C6}" type="datetimeFigureOut">
              <a:rPr lang="zh-CN" altLang="en-US" smtClean="0"/>
              <a:t>2024/4/11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C9943B-CF28-A7AC-1BD8-B100E60B5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F1102B-43F0-480E-7C38-2732F4FCF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2DB38-281A-41FA-B84F-444E763AD6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88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2A0FB6C-83D9-D379-6926-9214C8501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5" y="987191"/>
            <a:ext cx="9373412" cy="211092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5D62DE3-F6FF-4438-7156-70162179DECD}"/>
              </a:ext>
            </a:extLst>
          </p:cNvPr>
          <p:cNvSpPr txBox="1"/>
          <p:nvPr/>
        </p:nvSpPr>
        <p:spPr>
          <a:xfrm>
            <a:off x="3810000" y="4208207"/>
            <a:ext cx="457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Reporter:  Lu Zhen             2024/04/12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584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557884-FD21-7D35-DD67-F172FB39233B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</a:rPr>
              <a:t>Evaluation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F28D01-4A84-899C-D766-4C50C0432CD3}"/>
              </a:ext>
            </a:extLst>
          </p:cNvPr>
          <p:cNvSpPr txBox="1"/>
          <p:nvPr/>
        </p:nvSpPr>
        <p:spPr>
          <a:xfrm>
            <a:off x="3578941" y="353942"/>
            <a:ext cx="66662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2) Compositional Image Question Answering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A2A911-A182-F809-2D4C-D13AF0BEF75C}"/>
              </a:ext>
            </a:extLst>
          </p:cNvPr>
          <p:cNvSpPr txBox="1"/>
          <p:nvPr/>
        </p:nvSpPr>
        <p:spPr>
          <a:xfrm>
            <a:off x="245806" y="899982"/>
            <a:ext cx="28415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Dataset: GQA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E2C9D1A-AA08-C520-C19A-9D275C522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6" y="1649697"/>
            <a:ext cx="11674852" cy="485436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03037B1-EB77-B460-70B1-B4B525CC3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735" y="2096129"/>
            <a:ext cx="8148827" cy="37343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748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557884-FD21-7D35-DD67-F172FB39233B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</a:rPr>
              <a:t>Evaluation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F28D01-4A84-899C-D766-4C50C0432CD3}"/>
              </a:ext>
            </a:extLst>
          </p:cNvPr>
          <p:cNvSpPr txBox="1"/>
          <p:nvPr/>
        </p:nvSpPr>
        <p:spPr>
          <a:xfrm>
            <a:off x="2861187" y="353942"/>
            <a:ext cx="93308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3) External Knowledge-dependent Image Question Answering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A2A911-A182-F809-2D4C-D13AF0BEF75C}"/>
              </a:ext>
            </a:extLst>
          </p:cNvPr>
          <p:cNvSpPr txBox="1"/>
          <p:nvPr/>
        </p:nvSpPr>
        <p:spPr>
          <a:xfrm>
            <a:off x="245806" y="899982"/>
            <a:ext cx="34707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Dataset: OK-VQA</a:t>
            </a:r>
            <a:endParaRPr lang="zh-CN" altLang="en-US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AACCA2-3710-0F50-69C9-F37B983AF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76" y="1738409"/>
            <a:ext cx="6368514" cy="305973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2BC2CC2-DA21-C594-64AD-1CA364536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716" y="2685026"/>
            <a:ext cx="4221846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4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557884-FD21-7D35-DD67-F172FB39233B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</a:rPr>
              <a:t>Evaluation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F28D01-4A84-899C-D766-4C50C0432CD3}"/>
              </a:ext>
            </a:extLst>
          </p:cNvPr>
          <p:cNvSpPr txBox="1"/>
          <p:nvPr/>
        </p:nvSpPr>
        <p:spPr>
          <a:xfrm>
            <a:off x="2841522" y="123110"/>
            <a:ext cx="60665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4) Video Causal/Temporal Reasoning</a:t>
            </a:r>
            <a:endParaRPr lang="zh-CN" altLang="en-US" sz="2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A2A911-A182-F809-2D4C-D13AF0BEF75C}"/>
              </a:ext>
            </a:extLst>
          </p:cNvPr>
          <p:cNvSpPr txBox="1"/>
          <p:nvPr/>
        </p:nvSpPr>
        <p:spPr>
          <a:xfrm>
            <a:off x="245806" y="899982"/>
            <a:ext cx="34707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Dataset: </a:t>
            </a:r>
            <a:r>
              <a:rPr lang="en-US" altLang="zh-CN" sz="2800" dirty="0" err="1"/>
              <a:t>NExT</a:t>
            </a:r>
            <a:r>
              <a:rPr lang="en-US" altLang="zh-CN" sz="2800" dirty="0"/>
              <a:t>-QA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9CECE8-0245-CB31-D550-3C50D554D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756" y="584775"/>
            <a:ext cx="8691928" cy="61267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AFB20F-A276-2690-2AE4-A11910C0E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98" y="2566834"/>
            <a:ext cx="543877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071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0C138DD-5A6C-10E9-E0A7-FAA133143EF3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7030A0"/>
                </a:solidFill>
              </a:rPr>
              <a:t>Conclusions</a:t>
            </a:r>
            <a:endParaRPr lang="zh-CN" altLang="en-US" sz="3200" b="1" dirty="0">
              <a:solidFill>
                <a:srgbClr val="7030A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9F8D82-A0C8-4940-5349-C766F48407E8}"/>
              </a:ext>
            </a:extLst>
          </p:cNvPr>
          <p:cNvSpPr txBox="1"/>
          <p:nvPr/>
        </p:nvSpPr>
        <p:spPr>
          <a:xfrm>
            <a:off x="975360" y="2637504"/>
            <a:ext cx="1024128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0" i="0" dirty="0" err="1">
                <a:solidFill>
                  <a:srgbClr val="00A552"/>
                </a:solidFill>
                <a:effectLst/>
                <a:highlight>
                  <a:srgbClr val="FFFFFF"/>
                </a:highlight>
                <a:latin typeface="Courier"/>
              </a:rPr>
              <a:t>ViperGPT</a:t>
            </a:r>
            <a:r>
              <a:rPr lang="en-US" altLang="zh-CN" sz="2800" b="0" i="0" dirty="0">
                <a:solidFill>
                  <a:srgbClr val="4A4A4A"/>
                </a:solidFill>
                <a:effectLst/>
                <a:highlight>
                  <a:srgbClr val="FFFFFF"/>
                </a:highlight>
                <a:latin typeface="Google Sans"/>
              </a:rPr>
              <a:t> decomposes visual queries into interpretable steps</a:t>
            </a:r>
          </a:p>
          <a:p>
            <a:pPr algn="ctr"/>
            <a:r>
              <a:rPr lang="en-US" altLang="zh-CN" sz="2800" dirty="0">
                <a:solidFill>
                  <a:srgbClr val="4A4A4A"/>
                </a:solidFill>
                <a:highlight>
                  <a:srgbClr val="FFFFFF"/>
                </a:highlight>
                <a:latin typeface="Google Sans"/>
              </a:rPr>
              <a:t>&amp; generates code using LLMs</a:t>
            </a:r>
            <a:endParaRPr lang="en-US" altLang="zh-CN" sz="2800" b="0" i="0" dirty="0">
              <a:solidFill>
                <a:srgbClr val="4A4A4A"/>
              </a:solidFill>
              <a:effectLst/>
              <a:highlight>
                <a:srgbClr val="FFFFFF"/>
              </a:highlight>
              <a:latin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412842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0C138DD-5A6C-10E9-E0A7-FAA133143EF3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7030A0"/>
                </a:solidFill>
              </a:rPr>
              <a:t>Benefits</a:t>
            </a:r>
            <a:endParaRPr lang="zh-CN" altLang="en-US" sz="3200" b="1" dirty="0">
              <a:solidFill>
                <a:srgbClr val="7030A0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A9F8D82-A0C8-4940-5349-C766F48407E8}"/>
              </a:ext>
            </a:extLst>
          </p:cNvPr>
          <p:cNvSpPr txBox="1"/>
          <p:nvPr/>
        </p:nvSpPr>
        <p:spPr>
          <a:xfrm>
            <a:off x="1612670" y="1947548"/>
            <a:ext cx="654211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arenR"/>
            </a:pPr>
            <a:r>
              <a:rPr lang="en-US" altLang="zh-CN" sz="2800" dirty="0">
                <a:highlight>
                  <a:srgbClr val="FFFFFF"/>
                </a:highlight>
                <a:latin typeface="Google Sans"/>
              </a:rPr>
              <a:t>Interpretable</a:t>
            </a: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logical</a:t>
            </a:r>
            <a:endParaRPr lang="en-US" altLang="zh-CN" sz="2800" dirty="0">
              <a:highlight>
                <a:srgbClr val="FFFFFF"/>
              </a:highlight>
              <a:latin typeface="Courier"/>
            </a:endParaRP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flexible</a:t>
            </a:r>
            <a:endParaRPr lang="en-US" altLang="zh-CN" sz="2800" i="0" dirty="0">
              <a:effectLst/>
              <a:highlight>
                <a:srgbClr val="FFFFFF"/>
              </a:highlight>
              <a:latin typeface="Courier"/>
            </a:endParaRP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Compositional</a:t>
            </a:r>
            <a:endParaRPr lang="en-US" altLang="zh-CN" sz="2800" dirty="0">
              <a:highlight>
                <a:srgbClr val="FFFFFF"/>
              </a:highlight>
              <a:latin typeface="Courier"/>
            </a:endParaRP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 adaptable</a:t>
            </a:r>
            <a:endParaRPr lang="en-US" altLang="zh-CN" sz="2800" i="0" dirty="0">
              <a:effectLst/>
              <a:highlight>
                <a:srgbClr val="FFFFFF"/>
              </a:highlight>
              <a:latin typeface="Courier"/>
            </a:endParaRP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training-free</a:t>
            </a:r>
            <a:endParaRPr lang="en-US" altLang="zh-CN" sz="2800" dirty="0">
              <a:highlight>
                <a:srgbClr val="FFFFFF"/>
              </a:highlight>
              <a:latin typeface="Courier"/>
            </a:endParaRPr>
          </a:p>
          <a:p>
            <a:pPr marL="514350" indent="-514350">
              <a:buAutoNum type="arabicParenR"/>
            </a:pPr>
            <a:r>
              <a:rPr lang="en-US" altLang="zh-CN" sz="2800" i="0" dirty="0">
                <a:effectLst/>
                <a:highlight>
                  <a:srgbClr val="FFFFFF"/>
                </a:highlight>
                <a:latin typeface="Google Sans"/>
              </a:rPr>
              <a:t>general</a:t>
            </a:r>
          </a:p>
        </p:txBody>
      </p:sp>
    </p:spTree>
    <p:extLst>
      <p:ext uri="{BB962C8B-B14F-4D97-AF65-F5344CB8AC3E}">
        <p14:creationId xmlns:p14="http://schemas.microsoft.com/office/powerpoint/2010/main" val="2855261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F241927-FAA7-DC6B-FAE8-F619FDA42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7" y="0"/>
            <a:ext cx="11956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90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43F7AA-FFD7-E662-8A91-E84CC0C07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3" y="404903"/>
            <a:ext cx="11392887" cy="214902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72C6389-B6CD-3067-9A9D-1B515BA665D4}"/>
              </a:ext>
            </a:extLst>
          </p:cNvPr>
          <p:cNvSpPr txBox="1"/>
          <p:nvPr/>
        </p:nvSpPr>
        <p:spPr>
          <a:xfrm>
            <a:off x="422787" y="3156155"/>
            <a:ext cx="16321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/>
              <a:t>find</a:t>
            </a:r>
          </a:p>
          <a:p>
            <a:endParaRPr lang="en-US" altLang="zh-CN" sz="2400" dirty="0"/>
          </a:p>
          <a:p>
            <a:r>
              <a:rPr lang="en-US" altLang="zh-CN" sz="2400" dirty="0"/>
              <a:t>2) Count</a:t>
            </a:r>
          </a:p>
          <a:p>
            <a:endParaRPr lang="en-US" altLang="zh-CN" sz="2400" dirty="0"/>
          </a:p>
          <a:p>
            <a:r>
              <a:rPr lang="en-US" altLang="zh-CN" sz="2400" dirty="0"/>
              <a:t>3) reason</a:t>
            </a:r>
            <a:endParaRPr lang="zh-CN" altLang="en-US" sz="2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AB56C9F-2B82-EA9B-3C58-D08ACB435777}"/>
              </a:ext>
            </a:extLst>
          </p:cNvPr>
          <p:cNvSpPr/>
          <p:nvPr/>
        </p:nvSpPr>
        <p:spPr>
          <a:xfrm>
            <a:off x="5020887" y="404903"/>
            <a:ext cx="390698" cy="31830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092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C4F6F9E-4EE6-4E60-A5F8-E60869EE8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939" y="1069753"/>
            <a:ext cx="5479255" cy="378746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564C7F7-6871-82AD-80A7-649EDE4F5B50}"/>
              </a:ext>
            </a:extLst>
          </p:cNvPr>
          <p:cNvSpPr txBox="1"/>
          <p:nvPr/>
        </p:nvSpPr>
        <p:spPr>
          <a:xfrm>
            <a:off x="5507874" y="575839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Inferring and Executing Programs for Visual Reasoning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48932DC-870C-F74B-B1E7-51931B7FFE61}"/>
              </a:ext>
            </a:extLst>
          </p:cNvPr>
          <p:cNvSpPr txBox="1"/>
          <p:nvPr/>
        </p:nvSpPr>
        <p:spPr>
          <a:xfrm>
            <a:off x="7144789" y="206507"/>
            <a:ext cx="30383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Neural Module Networks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0B94249-EF75-573E-52B2-B0AA2CA362F8}"/>
              </a:ext>
            </a:extLst>
          </p:cNvPr>
          <p:cNvSpPr txBox="1"/>
          <p:nvPr/>
        </p:nvSpPr>
        <p:spPr>
          <a:xfrm>
            <a:off x="1051560" y="266591"/>
            <a:ext cx="2273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end-to-end models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5FD13CD-19F7-F53B-405F-A7E83566B976}"/>
              </a:ext>
            </a:extLst>
          </p:cNvPr>
          <p:cNvSpPr txBox="1"/>
          <p:nvPr/>
        </p:nvSpPr>
        <p:spPr>
          <a:xfrm>
            <a:off x="1412469" y="1282530"/>
            <a:ext cx="17581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uninterpretable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22A9BD2-E093-F8C5-FA5A-CAA507E3262B}"/>
              </a:ext>
            </a:extLst>
          </p:cNvPr>
          <p:cNvSpPr txBox="1"/>
          <p:nvPr/>
        </p:nvSpPr>
        <p:spPr>
          <a:xfrm>
            <a:off x="1051560" y="2014051"/>
            <a:ext cx="29801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data and compute-hungry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D5987F-DF1D-1319-5916-33FDE7FFE137}"/>
              </a:ext>
            </a:extLst>
          </p:cNvPr>
          <p:cNvSpPr txBox="1"/>
          <p:nvPr/>
        </p:nvSpPr>
        <p:spPr>
          <a:xfrm>
            <a:off x="6947363" y="5098073"/>
            <a:ext cx="37926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difficult to extend to the real world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ABFDA79-EBBF-97EC-8102-FFB9C3E01845}"/>
              </a:ext>
            </a:extLst>
          </p:cNvPr>
          <p:cNvSpPr txBox="1"/>
          <p:nvPr/>
        </p:nvSpPr>
        <p:spPr>
          <a:xfrm>
            <a:off x="7889817" y="5523591"/>
            <a:ext cx="1548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hand-tuned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82E44B-4C45-820E-4DE0-BD50B853AE86}"/>
              </a:ext>
            </a:extLst>
          </p:cNvPr>
          <p:cNvSpPr txBox="1"/>
          <p:nvPr/>
        </p:nvSpPr>
        <p:spPr>
          <a:xfrm>
            <a:off x="7566312" y="5912829"/>
            <a:ext cx="19805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domain-limited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696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0FA3C3D-6260-A94E-6CE1-631D832430E8}"/>
              </a:ext>
            </a:extLst>
          </p:cNvPr>
          <p:cNvSpPr txBox="1"/>
          <p:nvPr/>
        </p:nvSpPr>
        <p:spPr>
          <a:xfrm>
            <a:off x="511277" y="363794"/>
            <a:ext cx="2772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/>
              <a:t>ViperGPT</a:t>
            </a:r>
            <a:r>
              <a:rPr lang="en-US" altLang="zh-CN" sz="2400" b="1" dirty="0"/>
              <a:t> method</a:t>
            </a:r>
            <a:endParaRPr lang="zh-CN" alt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9127175-194B-64A4-1FE1-D5BCBBDC93DF}"/>
                  </a:ext>
                </a:extLst>
              </p:cNvPr>
              <p:cNvSpPr/>
              <p:nvPr/>
            </p:nvSpPr>
            <p:spPr>
              <a:xfrm>
                <a:off x="3283974" y="1196485"/>
                <a:ext cx="3746091" cy="1592826"/>
              </a:xfrm>
              <a:prstGeom prst="rect">
                <a:avLst/>
              </a:prstGeom>
              <a:solidFill>
                <a:srgbClr val="92D050">
                  <a:alpha val="29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Program generator </a:t>
                </a:r>
                <a14:m>
                  <m:oMath xmlns:m="http://schemas.openxmlformats.org/officeDocument/2006/math">
                    <m:r>
                      <a:rPr lang="zh-CN" altLang="en-US" sz="32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𝜋</m:t>
                    </m:r>
                  </m:oMath>
                </a14:m>
                <a:endParaRPr lang="zh-CN" alt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9127175-194B-64A4-1FE1-D5BCBBDC93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3974" y="1196485"/>
                <a:ext cx="3746091" cy="1592826"/>
              </a:xfrm>
              <a:prstGeom prst="rect">
                <a:avLst/>
              </a:prstGeom>
              <a:blipFill>
                <a:blip r:embed="rId2"/>
                <a:stretch>
                  <a:fillRect l="-1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9BA8833-D2B4-8674-8881-ACCB9C37AF08}"/>
                  </a:ext>
                </a:extLst>
              </p:cNvPr>
              <p:cNvSpPr txBox="1"/>
              <p:nvPr/>
            </p:nvSpPr>
            <p:spPr>
              <a:xfrm>
                <a:off x="1152583" y="1637789"/>
                <a:ext cx="16637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qurey</a:t>
                </a:r>
                <a:r>
                  <a:rPr lang="en-US" altLang="zh-CN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</m:oMath>
                </a14:m>
                <a:endParaRPr lang="zh-CN" alt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9BA8833-D2B4-8674-8881-ACCB9C37AF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2583" y="1637789"/>
                <a:ext cx="1663700" cy="584775"/>
              </a:xfrm>
              <a:prstGeom prst="rect">
                <a:avLst/>
              </a:prstGeom>
              <a:blipFill>
                <a:blip r:embed="rId3"/>
                <a:stretch>
                  <a:fillRect l="-9158" t="-14583" b="-322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57DEEFA-D212-4822-7D22-B9F70529CD26}"/>
                  </a:ext>
                </a:extLst>
              </p:cNvPr>
              <p:cNvSpPr txBox="1"/>
              <p:nvPr/>
            </p:nvSpPr>
            <p:spPr>
              <a:xfrm>
                <a:off x="7729376" y="1637788"/>
                <a:ext cx="19189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zh-CN" altLang="en-US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𝜋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320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𝑞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457DEEFA-D212-4822-7D22-B9F70529CD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9376" y="1637788"/>
                <a:ext cx="1918929" cy="5847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69984CD1-F1E9-52CF-C9DD-DC2233D96F55}"/>
                  </a:ext>
                </a:extLst>
              </p:cNvPr>
              <p:cNvSpPr/>
              <p:nvPr/>
            </p:nvSpPr>
            <p:spPr>
              <a:xfrm>
                <a:off x="7030065" y="3180836"/>
                <a:ext cx="3319280" cy="1592826"/>
              </a:xfrm>
              <a:prstGeom prst="rect">
                <a:avLst/>
              </a:prstGeom>
              <a:solidFill>
                <a:srgbClr val="92D050">
                  <a:alpha val="29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Excution</a:t>
                </a:r>
                <a:r>
                  <a:rPr lang="en-US" altLang="zh-CN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engine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CN" sz="320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Φ</m:t>
                    </m:r>
                  </m:oMath>
                </a14:m>
                <a:r>
                  <a:rPr lang="en-US" altLang="zh-CN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zh-CN" alt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69984CD1-F1E9-52CF-C9DD-DC2233D96F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30065" y="3180836"/>
                <a:ext cx="3319280" cy="1592826"/>
              </a:xfrm>
              <a:prstGeom prst="rect">
                <a:avLst/>
              </a:prstGeom>
              <a:blipFill>
                <a:blip r:embed="rId5"/>
                <a:stretch>
                  <a:fillRect l="-34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3AFECE0-7F3B-0DF7-C080-54B4C1B0EBB8}"/>
              </a:ext>
            </a:extLst>
          </p:cNvPr>
          <p:cNvCxnSpPr>
            <a:endCxn id="4" idx="1"/>
          </p:cNvCxnSpPr>
          <p:nvPr/>
        </p:nvCxnSpPr>
        <p:spPr>
          <a:xfrm>
            <a:off x="2543695" y="1992898"/>
            <a:ext cx="740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B91EA75-8F9B-D8A8-0946-FA22D8F9DEC2}"/>
              </a:ext>
            </a:extLst>
          </p:cNvPr>
          <p:cNvCxnSpPr/>
          <p:nvPr/>
        </p:nvCxnSpPr>
        <p:spPr>
          <a:xfrm>
            <a:off x="7086376" y="1992897"/>
            <a:ext cx="7402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0056AB63-D708-713E-CEBD-CE9DE7350027}"/>
              </a:ext>
            </a:extLst>
          </p:cNvPr>
          <p:cNvCxnSpPr/>
          <p:nvPr/>
        </p:nvCxnSpPr>
        <p:spPr>
          <a:xfrm>
            <a:off x="8470669" y="2111433"/>
            <a:ext cx="0" cy="1022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3C3547B-0641-0209-E59E-3B6E083AEEFB}"/>
                  </a:ext>
                </a:extLst>
              </p:cNvPr>
              <p:cNvSpPr txBox="1"/>
              <p:nvPr/>
            </p:nvSpPr>
            <p:spPr>
              <a:xfrm>
                <a:off x="407324" y="3723369"/>
                <a:ext cx="321979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image or </a:t>
                </a:r>
                <a:r>
                  <a:rPr lang="en-US" altLang="zh-CN" sz="32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vedio</a:t>
                </a:r>
                <a:r>
                  <a:rPr lang="en-US" altLang="zh-CN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32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zh-CN" alt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3C3547B-0641-0209-E59E-3B6E083AEE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324" y="3723369"/>
                <a:ext cx="3219796" cy="584775"/>
              </a:xfrm>
              <a:prstGeom prst="rect">
                <a:avLst/>
              </a:prstGeom>
              <a:blipFill>
                <a:blip r:embed="rId6"/>
                <a:stretch>
                  <a:fillRect l="-4924" t="-14583" b="-322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11116FF-3040-5B7F-39CA-DFDC9ED19DE8}"/>
              </a:ext>
            </a:extLst>
          </p:cNvPr>
          <p:cNvCxnSpPr>
            <a:cxnSpLocks/>
          </p:cNvCxnSpPr>
          <p:nvPr/>
        </p:nvCxnSpPr>
        <p:spPr>
          <a:xfrm>
            <a:off x="3516284" y="4048910"/>
            <a:ext cx="3513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86CADD2-5E34-D43B-8CC8-F7BDA9D2EDEC}"/>
              </a:ext>
            </a:extLst>
          </p:cNvPr>
          <p:cNvCxnSpPr>
            <a:cxnSpLocks/>
          </p:cNvCxnSpPr>
          <p:nvPr/>
        </p:nvCxnSpPr>
        <p:spPr>
          <a:xfrm>
            <a:off x="8564880" y="4773662"/>
            <a:ext cx="0" cy="696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6AA58423-6B75-FA8D-08EB-EB75BDBF6238}"/>
                  </a:ext>
                </a:extLst>
              </p:cNvPr>
              <p:cNvSpPr txBox="1"/>
              <p:nvPr/>
            </p:nvSpPr>
            <p:spPr>
              <a:xfrm>
                <a:off x="7594985" y="5555854"/>
                <a:ext cx="218770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altLang="zh-CN" sz="32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Φ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US" altLang="zh-CN" sz="3200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6AA58423-6B75-FA8D-08EB-EB75BDBF6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4985" y="5555854"/>
                <a:ext cx="2187709" cy="584775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文本框 35">
            <a:extLst>
              <a:ext uri="{FF2B5EF4-FFF2-40B4-BE49-F238E27FC236}">
                <a16:creationId xmlns:a16="http://schemas.microsoft.com/office/drawing/2014/main" id="{8E2C765C-C000-5E5A-8079-27C2031546C6}"/>
              </a:ext>
            </a:extLst>
          </p:cNvPr>
          <p:cNvSpPr txBox="1"/>
          <p:nvPr/>
        </p:nvSpPr>
        <p:spPr>
          <a:xfrm>
            <a:off x="4372494" y="2366856"/>
            <a:ext cx="1338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Codex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68237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F4E899-3D81-2EEA-D97E-4A03C2565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237" y="500216"/>
            <a:ext cx="6334521" cy="585341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BB52BBB-9D2F-148D-DBE4-C8B0E931DEB6}"/>
              </a:ext>
            </a:extLst>
          </p:cNvPr>
          <p:cNvSpPr/>
          <p:nvPr/>
        </p:nvSpPr>
        <p:spPr>
          <a:xfrm>
            <a:off x="299258" y="1454727"/>
            <a:ext cx="1820488" cy="839586"/>
          </a:xfrm>
          <a:prstGeom prst="rect">
            <a:avLst/>
          </a:prstGeom>
          <a:solidFill>
            <a:srgbClr val="FFF907">
              <a:alpha val="14902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get_code</a:t>
            </a:r>
            <a:r>
              <a:rPr lang="en-US" altLang="zh-CN" dirty="0">
                <a:solidFill>
                  <a:schemeClr val="tx1"/>
                </a:solidFill>
              </a:rPr>
              <a:t>(query)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0C57E607-395C-1710-4054-DD378E451EE1}"/>
              </a:ext>
            </a:extLst>
          </p:cNvPr>
          <p:cNvCxnSpPr/>
          <p:nvPr/>
        </p:nvCxnSpPr>
        <p:spPr>
          <a:xfrm>
            <a:off x="2244436" y="1878676"/>
            <a:ext cx="1762299" cy="58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52825881-332A-03B7-2BF3-873DD75A3BB3}"/>
              </a:ext>
            </a:extLst>
          </p:cNvPr>
          <p:cNvSpPr txBox="1"/>
          <p:nvPr/>
        </p:nvSpPr>
        <p:spPr>
          <a:xfrm>
            <a:off x="126197" y="118189"/>
            <a:ext cx="1511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7030A0"/>
                </a:solidFill>
              </a:rPr>
              <a:t>method</a:t>
            </a:r>
            <a:endParaRPr lang="zh-CN" altLang="en-US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54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CEDBF8B-18C7-0B1B-7A94-B5F8CBD98147}"/>
              </a:ext>
            </a:extLst>
          </p:cNvPr>
          <p:cNvSpPr/>
          <p:nvPr/>
        </p:nvSpPr>
        <p:spPr>
          <a:xfrm>
            <a:off x="5093110" y="784375"/>
            <a:ext cx="1327354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2A6DB7A-D113-9FBE-7BD1-FD3364BDFC52}"/>
              </a:ext>
            </a:extLst>
          </p:cNvPr>
          <p:cNvSpPr txBox="1"/>
          <p:nvPr/>
        </p:nvSpPr>
        <p:spPr>
          <a:xfrm>
            <a:off x="5756787" y="784375"/>
            <a:ext cx="934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GLIP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1FB64C-2657-D30F-BA7F-874863319444}"/>
              </a:ext>
            </a:extLst>
          </p:cNvPr>
          <p:cNvSpPr txBox="1"/>
          <p:nvPr/>
        </p:nvSpPr>
        <p:spPr>
          <a:xfrm>
            <a:off x="393290" y="1184485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image &amp; short noun phrase</a:t>
            </a:r>
            <a:endParaRPr lang="zh-CN" altLang="en-US" sz="2400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127F2A23-B8BE-AE2C-FA63-FCBD7DC98C05}"/>
              </a:ext>
            </a:extLst>
          </p:cNvPr>
          <p:cNvCxnSpPr>
            <a:stCxn id="6" idx="3"/>
          </p:cNvCxnSpPr>
          <p:nvPr/>
        </p:nvCxnSpPr>
        <p:spPr>
          <a:xfrm flipV="1">
            <a:off x="4213567" y="1415317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49A5C18-32CD-AC6F-8E98-202CAADA41BA}"/>
              </a:ext>
            </a:extLst>
          </p:cNvPr>
          <p:cNvCxnSpPr/>
          <p:nvPr/>
        </p:nvCxnSpPr>
        <p:spPr>
          <a:xfrm flipV="1">
            <a:off x="6508955" y="1415317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FF02888C-FECE-1024-F733-0EFBCB3916ED}"/>
              </a:ext>
            </a:extLst>
          </p:cNvPr>
          <p:cNvSpPr txBox="1"/>
          <p:nvPr/>
        </p:nvSpPr>
        <p:spPr>
          <a:xfrm>
            <a:off x="7295537" y="984430"/>
            <a:ext cx="49599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/>
              <a:t>a list of image patches containing the noun phrase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A91512E-AAE1-7428-F6DA-BA9DC202CCE4}"/>
              </a:ext>
            </a:extLst>
          </p:cNvPr>
          <p:cNvSpPr/>
          <p:nvPr/>
        </p:nvSpPr>
        <p:spPr>
          <a:xfrm>
            <a:off x="5098029" y="2732535"/>
            <a:ext cx="1327354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exists</a:t>
            </a:r>
            <a:endParaRPr lang="zh-CN" altLang="en-US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C924576-693E-EA2F-7E41-8FABA69BC952}"/>
              </a:ext>
            </a:extLst>
          </p:cNvPr>
          <p:cNvSpPr txBox="1"/>
          <p:nvPr/>
        </p:nvSpPr>
        <p:spPr>
          <a:xfrm>
            <a:off x="5761706" y="2732535"/>
            <a:ext cx="9340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GLIP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98A3FCC-725B-6694-6076-9F9985CF15BA}"/>
              </a:ext>
            </a:extLst>
          </p:cNvPr>
          <p:cNvSpPr txBox="1"/>
          <p:nvPr/>
        </p:nvSpPr>
        <p:spPr>
          <a:xfrm>
            <a:off x="398209" y="3132645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image &amp; short noun phrase</a:t>
            </a:r>
            <a:endParaRPr lang="zh-CN" altLang="en-US" sz="2400" dirty="0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D352573-1826-0A2F-8FB9-8B923D2880C0}"/>
              </a:ext>
            </a:extLst>
          </p:cNvPr>
          <p:cNvCxnSpPr>
            <a:stCxn id="20" idx="3"/>
          </p:cNvCxnSpPr>
          <p:nvPr/>
        </p:nvCxnSpPr>
        <p:spPr>
          <a:xfrm flipV="1">
            <a:off x="4218486" y="3363477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2B33517-CDF8-E325-47F4-A5A1AFB85F73}"/>
              </a:ext>
            </a:extLst>
          </p:cNvPr>
          <p:cNvCxnSpPr/>
          <p:nvPr/>
        </p:nvCxnSpPr>
        <p:spPr>
          <a:xfrm flipV="1">
            <a:off x="6513874" y="3363477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8D9C7D9-475F-C65B-42DF-B52E1C3BB1B4}"/>
              </a:ext>
            </a:extLst>
          </p:cNvPr>
          <p:cNvSpPr txBox="1"/>
          <p:nvPr/>
        </p:nvSpPr>
        <p:spPr>
          <a:xfrm>
            <a:off x="7304926" y="2732535"/>
            <a:ext cx="49599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 </a:t>
            </a:r>
            <a:r>
              <a:rPr lang="en-US" altLang="zh-CN" sz="2400" dirty="0" err="1"/>
              <a:t>boolean</a:t>
            </a:r>
            <a:r>
              <a:rPr lang="en-US" altLang="zh-CN" sz="2400" dirty="0"/>
              <a:t> indicating whether an instance of that noun phrase is present in the image</a:t>
            </a:r>
            <a:endParaRPr lang="zh-CN" altLang="en-US" sz="2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C28CEFA-C5DD-4723-A63F-121B4A0278B9}"/>
              </a:ext>
            </a:extLst>
          </p:cNvPr>
          <p:cNvSpPr/>
          <p:nvPr/>
        </p:nvSpPr>
        <p:spPr>
          <a:xfrm>
            <a:off x="5094680" y="4613234"/>
            <a:ext cx="1327354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verify_</a:t>
            </a:r>
          </a:p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property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515C31F-CEBE-DC6F-2067-CBF15B324ACB}"/>
              </a:ext>
            </a:extLst>
          </p:cNvPr>
          <p:cNvSpPr txBox="1"/>
          <p:nvPr/>
        </p:nvSpPr>
        <p:spPr>
          <a:xfrm>
            <a:off x="5524107" y="4604216"/>
            <a:ext cx="1038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X-VLM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0683DB2-B671-21C7-A7C0-6E4DE17887B3}"/>
              </a:ext>
            </a:extLst>
          </p:cNvPr>
          <p:cNvSpPr txBox="1"/>
          <p:nvPr/>
        </p:nvSpPr>
        <p:spPr>
          <a:xfrm>
            <a:off x="394860" y="4975636"/>
            <a:ext cx="3818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image &amp; short noun phrase</a:t>
            </a:r>
          </a:p>
          <a:p>
            <a:r>
              <a:rPr lang="en-US" altLang="zh-CN" sz="2400" dirty="0"/>
              <a:t>&amp;attribute</a:t>
            </a:r>
            <a:endParaRPr lang="zh-CN" altLang="en-US" sz="2400" dirty="0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DE6B339E-A68D-B4C0-3070-76015D5D6C38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4213567" y="5391135"/>
            <a:ext cx="7865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811BCE1E-263A-E4C6-0BF9-968FE3427CF3}"/>
              </a:ext>
            </a:extLst>
          </p:cNvPr>
          <p:cNvCxnSpPr/>
          <p:nvPr/>
        </p:nvCxnSpPr>
        <p:spPr>
          <a:xfrm flipV="1">
            <a:off x="6510525" y="5244176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B8DB7A23-063C-FE7B-2EDA-1B18938A25C0}"/>
              </a:ext>
            </a:extLst>
          </p:cNvPr>
          <p:cNvSpPr txBox="1"/>
          <p:nvPr/>
        </p:nvSpPr>
        <p:spPr>
          <a:xfrm>
            <a:off x="7297107" y="4813289"/>
            <a:ext cx="49599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a </a:t>
            </a:r>
            <a:r>
              <a:rPr lang="en-US" altLang="zh-CN" sz="2400" dirty="0" err="1"/>
              <a:t>boolean</a:t>
            </a:r>
            <a:r>
              <a:rPr lang="en-US" altLang="zh-CN" sz="2400" dirty="0"/>
              <a:t> indicating whether the property is present in the image</a:t>
            </a:r>
            <a:endParaRPr lang="zh-CN" altLang="en-US" sz="2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A565C42-5243-9CDC-8D89-7C6E712DEACF}"/>
              </a:ext>
            </a:extLst>
          </p:cNvPr>
          <p:cNvSpPr txBox="1"/>
          <p:nvPr/>
        </p:nvSpPr>
        <p:spPr>
          <a:xfrm>
            <a:off x="126197" y="118189"/>
            <a:ext cx="1038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7030A0"/>
                </a:solidFill>
              </a:rPr>
              <a:t>APIs</a:t>
            </a:r>
            <a:endParaRPr lang="zh-CN" altLang="en-US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752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42CFCA9-8FC7-1585-F821-3691E8CFF996}"/>
              </a:ext>
            </a:extLst>
          </p:cNvPr>
          <p:cNvSpPr txBox="1"/>
          <p:nvPr/>
        </p:nvSpPr>
        <p:spPr>
          <a:xfrm>
            <a:off x="126197" y="118189"/>
            <a:ext cx="1038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7030A0"/>
                </a:solidFill>
              </a:rPr>
              <a:t>APIs</a:t>
            </a:r>
            <a:endParaRPr lang="zh-CN" altLang="en-US" sz="2800" b="1" dirty="0">
              <a:solidFill>
                <a:srgbClr val="7030A0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4669F54-4F67-AF79-457A-A2B9B372A9D7}"/>
              </a:ext>
            </a:extLst>
          </p:cNvPr>
          <p:cNvSpPr/>
          <p:nvPr/>
        </p:nvSpPr>
        <p:spPr>
          <a:xfrm>
            <a:off x="4977051" y="481096"/>
            <a:ext cx="1409356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best_image_match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E72A52F-0261-8FDE-D54F-CBEA3839CAC4}"/>
              </a:ext>
            </a:extLst>
          </p:cNvPr>
          <p:cNvSpPr txBox="1"/>
          <p:nvPr/>
        </p:nvSpPr>
        <p:spPr>
          <a:xfrm>
            <a:off x="277231" y="696539"/>
            <a:ext cx="30909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a list of noun phrases </a:t>
            </a:r>
          </a:p>
          <a:p>
            <a:r>
              <a:rPr lang="en-US" altLang="zh-CN" sz="2400" dirty="0"/>
              <a:t>&amp; one image</a:t>
            </a:r>
            <a:endParaRPr lang="zh-CN" altLang="en-US" sz="2400" dirty="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65BF1591-D0FF-8075-3C4C-556E3EF2A028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368142" y="1112038"/>
            <a:ext cx="1502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D5AA89F1-53FF-55E6-947C-711E05923441}"/>
              </a:ext>
            </a:extLst>
          </p:cNvPr>
          <p:cNvCxnSpPr/>
          <p:nvPr/>
        </p:nvCxnSpPr>
        <p:spPr>
          <a:xfrm flipV="1">
            <a:off x="6392896" y="1112038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E2DDF6E1-4781-677C-E3F5-3DE83B212D0F}"/>
              </a:ext>
            </a:extLst>
          </p:cNvPr>
          <p:cNvSpPr txBox="1"/>
          <p:nvPr/>
        </p:nvSpPr>
        <p:spPr>
          <a:xfrm>
            <a:off x="7109522" y="643779"/>
            <a:ext cx="49599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image patch that best matches the noun phrase</a:t>
            </a:r>
            <a:endParaRPr lang="zh-CN" altLang="en-US" sz="2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213638F-1553-6ACD-9DBA-7429DA1F6E44}"/>
              </a:ext>
            </a:extLst>
          </p:cNvPr>
          <p:cNvSpPr txBox="1"/>
          <p:nvPr/>
        </p:nvSpPr>
        <p:spPr>
          <a:xfrm>
            <a:off x="5453989" y="443724"/>
            <a:ext cx="1038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X-VLM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13383C5-A2B8-A085-1DBB-04BBEE4CC5D5}"/>
              </a:ext>
            </a:extLst>
          </p:cNvPr>
          <p:cNvSpPr/>
          <p:nvPr/>
        </p:nvSpPr>
        <p:spPr>
          <a:xfrm>
            <a:off x="4908982" y="1983049"/>
            <a:ext cx="1409356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best_text_match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67F70E1-E84E-B0C4-C711-B48D7E5A21D6}"/>
              </a:ext>
            </a:extLst>
          </p:cNvPr>
          <p:cNvSpPr txBox="1"/>
          <p:nvPr/>
        </p:nvSpPr>
        <p:spPr>
          <a:xfrm>
            <a:off x="277231" y="2139748"/>
            <a:ext cx="31454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a list of image patches</a:t>
            </a:r>
          </a:p>
          <a:p>
            <a:r>
              <a:rPr lang="en-US" altLang="zh-CN" sz="2400" dirty="0"/>
              <a:t> &amp; short noun phrase</a:t>
            </a:r>
            <a:endParaRPr lang="zh-CN" altLang="en-US" sz="2400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A26663C3-1E3F-A80B-9613-006B421DA77B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422644" y="2555247"/>
            <a:ext cx="1377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5B1002C5-F14D-1D67-A665-169C62E56B61}"/>
              </a:ext>
            </a:extLst>
          </p:cNvPr>
          <p:cNvCxnSpPr/>
          <p:nvPr/>
        </p:nvCxnSpPr>
        <p:spPr>
          <a:xfrm flipV="1">
            <a:off x="6324827" y="2613991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865ACFA-1A8E-8093-A2B4-27C7B0882C0E}"/>
              </a:ext>
            </a:extLst>
          </p:cNvPr>
          <p:cNvSpPr txBox="1"/>
          <p:nvPr/>
        </p:nvSpPr>
        <p:spPr>
          <a:xfrm>
            <a:off x="7041453" y="2145732"/>
            <a:ext cx="49599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noun phrase that best matches the image</a:t>
            </a:r>
            <a:endParaRPr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D7E051C-1705-0C3B-766F-74DA4BEC1BAE}"/>
              </a:ext>
            </a:extLst>
          </p:cNvPr>
          <p:cNvSpPr txBox="1"/>
          <p:nvPr/>
        </p:nvSpPr>
        <p:spPr>
          <a:xfrm>
            <a:off x="5576537" y="1945676"/>
            <a:ext cx="1038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CLIP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4669F54-4F67-AF79-457A-A2B9B372A9D7}"/>
              </a:ext>
            </a:extLst>
          </p:cNvPr>
          <p:cNvSpPr/>
          <p:nvPr/>
        </p:nvSpPr>
        <p:spPr>
          <a:xfrm>
            <a:off x="4882782" y="3497673"/>
            <a:ext cx="1409356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</a:t>
            </a:r>
          </a:p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_depth</a:t>
            </a:r>
            <a:endParaRPr lang="zh-CN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E72A52F-0261-8FDE-D54F-CBEA3839CAC4}"/>
              </a:ext>
            </a:extLst>
          </p:cNvPr>
          <p:cNvSpPr txBox="1"/>
          <p:nvPr/>
        </p:nvSpPr>
        <p:spPr>
          <a:xfrm>
            <a:off x="1470732" y="3734060"/>
            <a:ext cx="1002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image</a:t>
            </a:r>
            <a:endParaRPr lang="zh-CN" altLang="en-US" sz="2400" dirty="0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65BF1591-D0FF-8075-3C4C-556E3EF2A028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2472929" y="3964893"/>
            <a:ext cx="2303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D5AA89F1-53FF-55E6-947C-711E05923441}"/>
              </a:ext>
            </a:extLst>
          </p:cNvPr>
          <p:cNvCxnSpPr/>
          <p:nvPr/>
        </p:nvCxnSpPr>
        <p:spPr>
          <a:xfrm flipV="1">
            <a:off x="6298627" y="4128615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E2DDF6E1-4781-677C-E3F5-3DE83B212D0F}"/>
              </a:ext>
            </a:extLst>
          </p:cNvPr>
          <p:cNvSpPr txBox="1"/>
          <p:nvPr/>
        </p:nvSpPr>
        <p:spPr>
          <a:xfrm>
            <a:off x="7298057" y="3860411"/>
            <a:ext cx="233613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median depth</a:t>
            </a:r>
            <a:endParaRPr lang="zh-CN" altLang="en-US" sz="2400" dirty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213638F-1553-6ACD-9DBA-7429DA1F6E44}"/>
              </a:ext>
            </a:extLst>
          </p:cNvPr>
          <p:cNvSpPr txBox="1"/>
          <p:nvPr/>
        </p:nvSpPr>
        <p:spPr>
          <a:xfrm>
            <a:off x="5359720" y="3460301"/>
            <a:ext cx="1038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solidFill>
                  <a:srgbClr val="7030A0"/>
                </a:solidFill>
              </a:rPr>
              <a:t>MiDaS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EA47CFB-94C4-F9C1-0C69-6ABB44633324}"/>
              </a:ext>
            </a:extLst>
          </p:cNvPr>
          <p:cNvSpPr/>
          <p:nvPr/>
        </p:nvSpPr>
        <p:spPr>
          <a:xfrm>
            <a:off x="4874928" y="5111227"/>
            <a:ext cx="1409356" cy="1197425"/>
          </a:xfrm>
          <a:prstGeom prst="rect">
            <a:avLst/>
          </a:prstGeom>
          <a:solidFill>
            <a:srgbClr val="92D050">
              <a:alpha val="29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distance</a:t>
            </a:r>
            <a:endParaRPr lang="zh-CN" alt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F341573-C454-33C4-18A2-8BD18D92CE9F}"/>
              </a:ext>
            </a:extLst>
          </p:cNvPr>
          <p:cNvSpPr txBox="1"/>
          <p:nvPr/>
        </p:nvSpPr>
        <p:spPr>
          <a:xfrm>
            <a:off x="1462878" y="5347614"/>
            <a:ext cx="1002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image</a:t>
            </a:r>
            <a:endParaRPr lang="zh-CN" altLang="en-US" sz="2400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804C0D6E-3137-DF11-E96C-A2545873321E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2465075" y="5578447"/>
            <a:ext cx="2303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D6D19C6A-C8F8-5CAB-117E-ECD9C4437B48}"/>
              </a:ext>
            </a:extLst>
          </p:cNvPr>
          <p:cNvCxnSpPr/>
          <p:nvPr/>
        </p:nvCxnSpPr>
        <p:spPr>
          <a:xfrm flipV="1">
            <a:off x="6290773" y="5742169"/>
            <a:ext cx="7910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9F7AD3EC-1E71-D923-AFD6-FF857ABBF59A}"/>
              </a:ext>
            </a:extLst>
          </p:cNvPr>
          <p:cNvSpPr txBox="1"/>
          <p:nvPr/>
        </p:nvSpPr>
        <p:spPr>
          <a:xfrm>
            <a:off x="7290202" y="5473965"/>
            <a:ext cx="49017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/>
              <a:t>the pixel-distance between two patches</a:t>
            </a:r>
            <a:endParaRPr lang="zh-CN" altLang="en-US" sz="2400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5AAC038-3A5D-60DA-9A06-D6314DD5E531}"/>
              </a:ext>
            </a:extLst>
          </p:cNvPr>
          <p:cNvSpPr txBox="1"/>
          <p:nvPr/>
        </p:nvSpPr>
        <p:spPr>
          <a:xfrm>
            <a:off x="4901799" y="5111227"/>
            <a:ext cx="2547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7030A0"/>
                </a:solidFill>
              </a:rPr>
              <a:t>built-in Python tools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984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D1FE7E3-EFA7-2AB7-7831-41069954C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947863"/>
            <a:ext cx="762000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AC3ECC2-A4E9-926C-055A-953BC450BE15}"/>
              </a:ext>
            </a:extLst>
          </p:cNvPr>
          <p:cNvSpPr txBox="1"/>
          <p:nvPr/>
        </p:nvSpPr>
        <p:spPr>
          <a:xfrm>
            <a:off x="126196" y="118189"/>
            <a:ext cx="16859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7030A0"/>
                </a:solidFill>
              </a:rPr>
              <a:t>example</a:t>
            </a:r>
            <a:endParaRPr lang="zh-CN" altLang="en-US" sz="2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822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557884-FD21-7D35-DD67-F172FB39233B}"/>
              </a:ext>
            </a:extLst>
          </p:cNvPr>
          <p:cNvSpPr txBox="1"/>
          <p:nvPr/>
        </p:nvSpPr>
        <p:spPr>
          <a:xfrm>
            <a:off x="157316" y="0"/>
            <a:ext cx="24285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7030A0"/>
                </a:solidFill>
              </a:rPr>
              <a:t>Evaluation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F28D01-4A84-899C-D766-4C50C0432CD3}"/>
              </a:ext>
            </a:extLst>
          </p:cNvPr>
          <p:cNvSpPr txBox="1"/>
          <p:nvPr/>
        </p:nvSpPr>
        <p:spPr>
          <a:xfrm>
            <a:off x="3578941" y="353942"/>
            <a:ext cx="39427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1)  </a:t>
            </a:r>
            <a:r>
              <a:rPr lang="zh-CN" altLang="en-US" sz="2400" b="1" dirty="0"/>
              <a:t>Visual Grounding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A2A911-A182-F809-2D4C-D13AF0BEF75C}"/>
              </a:ext>
            </a:extLst>
          </p:cNvPr>
          <p:cNvSpPr txBox="1"/>
          <p:nvPr/>
        </p:nvSpPr>
        <p:spPr>
          <a:xfrm>
            <a:off x="481780" y="1447489"/>
            <a:ext cx="53782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/>
              <a:t>Dataset:   </a:t>
            </a:r>
            <a:r>
              <a:rPr lang="zh-CN" altLang="en-US" sz="2800" dirty="0"/>
              <a:t>RefCOCO</a:t>
            </a:r>
            <a:r>
              <a:rPr lang="en-US" altLang="zh-CN" sz="2800" dirty="0"/>
              <a:t>, </a:t>
            </a:r>
            <a:r>
              <a:rPr lang="en-US" altLang="zh-CN" sz="2800" dirty="0" err="1"/>
              <a:t>RefCOCO</a:t>
            </a:r>
            <a:r>
              <a:rPr lang="en-US" altLang="zh-CN" sz="2800" dirty="0"/>
              <a:t>+</a:t>
            </a:r>
            <a:endParaRPr lang="zh-CN" altLang="en-US" sz="28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10E10D-F792-A110-90A6-2803F17D8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89" y="2833423"/>
            <a:ext cx="5570703" cy="315495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6554453-6FF4-B96B-2564-A15A875C8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260" y="1052359"/>
            <a:ext cx="5479386" cy="301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21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2818</TotalTime>
  <Words>273</Words>
  <Application>Microsoft Office PowerPoint</Application>
  <PresentationFormat>宽屏</PresentationFormat>
  <Paragraphs>83</Paragraphs>
  <Slides>15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Courier</vt:lpstr>
      <vt:lpstr>Google Sans</vt:lpstr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zhen</dc:creator>
  <cp:lastModifiedBy>lu zhen</cp:lastModifiedBy>
  <cp:revision>80</cp:revision>
  <dcterms:created xsi:type="dcterms:W3CDTF">2024-04-09T13:29:31Z</dcterms:created>
  <dcterms:modified xsi:type="dcterms:W3CDTF">2024-04-11T14:36:41Z</dcterms:modified>
</cp:coreProperties>
</file>

<file path=docProps/thumbnail.jpeg>
</file>